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 brunner" initials="jb" lastIdx="1" clrIdx="0">
    <p:extLst>
      <p:ext uri="{19B8F6BF-5375-455C-9EA6-DF929625EA0E}">
        <p15:presenceInfo xmlns:p15="http://schemas.microsoft.com/office/powerpoint/2012/main" userId="f5c8c63a67753a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768"/>
    <a:srgbClr val="144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45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7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3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3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4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7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2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3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3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402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9/13/21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601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6" r:id="rId6"/>
    <p:sldLayoutId id="2147483741" r:id="rId7"/>
    <p:sldLayoutId id="2147483742" r:id="rId8"/>
    <p:sldLayoutId id="2147483743" r:id="rId9"/>
    <p:sldLayoutId id="2147483745" r:id="rId10"/>
    <p:sldLayoutId id="214748374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unner.c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7D505C3-540C-4E1B-AFF5-74A9D9BD3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0948A0-8976-43AB-98E2-CAAA28D4E8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19" b="7712"/>
          <a:stretch/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5C14909-AFB2-4E07-A65C-633954901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1127553" y="-1127553"/>
            <a:ext cx="6858000" cy="9113106"/>
          </a:xfrm>
          <a:custGeom>
            <a:avLst/>
            <a:gdLst>
              <a:gd name="connsiteX0" fmla="*/ 0 w 6858000"/>
              <a:gd name="connsiteY0" fmla="*/ 7143270 h 9113106"/>
              <a:gd name="connsiteX1" fmla="*/ 0 w 6858000"/>
              <a:gd name="connsiteY1" fmla="*/ 6878623 h 9113106"/>
              <a:gd name="connsiteX2" fmla="*/ 1 w 6858000"/>
              <a:gd name="connsiteY2" fmla="*/ 6878623 h 9113106"/>
              <a:gd name="connsiteX3" fmla="*/ 0 w 6858000"/>
              <a:gd name="connsiteY3" fmla="*/ 4319945 h 9113106"/>
              <a:gd name="connsiteX4" fmla="*/ 1 w 6858000"/>
              <a:gd name="connsiteY4" fmla="*/ 4319945 h 9113106"/>
              <a:gd name="connsiteX5" fmla="*/ 1 w 6858000"/>
              <a:gd name="connsiteY5" fmla="*/ 13542 h 9113106"/>
              <a:gd name="connsiteX6" fmla="*/ 0 w 6858000"/>
              <a:gd name="connsiteY6" fmla="*/ 13540 h 9113106"/>
              <a:gd name="connsiteX7" fmla="*/ 0 w 6858000"/>
              <a:gd name="connsiteY7" fmla="*/ 0 h 9113106"/>
              <a:gd name="connsiteX8" fmla="*/ 6858000 w 6858000"/>
              <a:gd name="connsiteY8" fmla="*/ 6010591 h 9113106"/>
              <a:gd name="connsiteX9" fmla="*/ 6858000 w 6858000"/>
              <a:gd name="connsiteY9" fmla="*/ 3794798 h 9113106"/>
              <a:gd name="connsiteX10" fmla="*/ 6858000 w 6858000"/>
              <a:gd name="connsiteY10" fmla="*/ 3794798 h 9113106"/>
              <a:gd name="connsiteX11" fmla="*/ 6858000 w 6858000"/>
              <a:gd name="connsiteY11" fmla="*/ 3837120 h 9113106"/>
              <a:gd name="connsiteX12" fmla="*/ 6858000 w 6858000"/>
              <a:gd name="connsiteY12" fmla="*/ 6838049 h 9113106"/>
              <a:gd name="connsiteX13" fmla="*/ 6858000 w 6858000"/>
              <a:gd name="connsiteY13" fmla="*/ 9113106 h 9113106"/>
              <a:gd name="connsiteX14" fmla="*/ 1 w 6858000"/>
              <a:gd name="connsiteY14" fmla="*/ 9113106 h 9113106"/>
              <a:gd name="connsiteX15" fmla="*/ 1 w 6858000"/>
              <a:gd name="connsiteY15" fmla="*/ 7143270 h 911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58000" h="9113106">
                <a:moveTo>
                  <a:pt x="0" y="7143270"/>
                </a:moveTo>
                <a:lnTo>
                  <a:pt x="0" y="6878623"/>
                </a:lnTo>
                <a:lnTo>
                  <a:pt x="1" y="6878623"/>
                </a:lnTo>
                <a:lnTo>
                  <a:pt x="0" y="4319945"/>
                </a:lnTo>
                <a:lnTo>
                  <a:pt x="1" y="4319945"/>
                </a:lnTo>
                <a:lnTo>
                  <a:pt x="1" y="13542"/>
                </a:lnTo>
                <a:lnTo>
                  <a:pt x="0" y="13540"/>
                </a:lnTo>
                <a:lnTo>
                  <a:pt x="0" y="0"/>
                </a:lnTo>
                <a:lnTo>
                  <a:pt x="6858000" y="6010591"/>
                </a:lnTo>
                <a:lnTo>
                  <a:pt x="6858000" y="3794798"/>
                </a:lnTo>
                <a:lnTo>
                  <a:pt x="6858000" y="3794798"/>
                </a:lnTo>
                <a:lnTo>
                  <a:pt x="6858000" y="3837120"/>
                </a:lnTo>
                <a:lnTo>
                  <a:pt x="6858000" y="6838049"/>
                </a:lnTo>
                <a:lnTo>
                  <a:pt x="6858000" y="9113106"/>
                </a:lnTo>
                <a:lnTo>
                  <a:pt x="1" y="9113106"/>
                </a:lnTo>
                <a:lnTo>
                  <a:pt x="1" y="7143270"/>
                </a:lnTo>
                <a:close/>
              </a:path>
            </a:pathLst>
          </a:cu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BC4B016-0848-4634-83F9-FBC4C80CA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rgbClr val="000000">
              <a:alpha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6B14BB-6D64-0D4A-AEA8-7DAF44D6E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1" y="1181101"/>
            <a:ext cx="4953000" cy="22478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CL" sz="3700">
                <a:solidFill>
                  <a:srgbClr val="FFFFFF"/>
                </a:solidFill>
              </a:rPr>
              <a:t>Pensando el futuro de la educación superior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5F329C-C2C9-DF48-8529-C8215BFEF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1374" y="4541983"/>
            <a:ext cx="3167626" cy="1280159"/>
          </a:xfrm>
        </p:spPr>
        <p:txBody>
          <a:bodyPr anchor="b">
            <a:normAutofit fontScale="85000" lnSpcReduction="20000"/>
          </a:bodyPr>
          <a:lstStyle/>
          <a:p>
            <a:pPr algn="r"/>
            <a:r>
              <a:rPr lang="es-CL" dirty="0">
                <a:solidFill>
                  <a:srgbClr val="FFFFFF"/>
                </a:solidFill>
              </a:rPr>
              <a:t>José Joaquín Brunner</a:t>
            </a:r>
          </a:p>
          <a:p>
            <a:pPr algn="r"/>
            <a:r>
              <a:rPr lang="es-CL" dirty="0">
                <a:solidFill>
                  <a:srgbClr val="FFFFFF"/>
                </a:solidFill>
              </a:rPr>
              <a:t>Universidad Diego Portales</a:t>
            </a:r>
          </a:p>
          <a:p>
            <a:pPr algn="r"/>
            <a:r>
              <a:rPr lang="es-CL" dirty="0">
                <a:solidFill>
                  <a:srgbClr val="FFFFFF"/>
                </a:solidFill>
                <a:hlinkClick r:id="rId3"/>
              </a:rPr>
              <a:t>www.brunner.cl</a:t>
            </a:r>
            <a:endParaRPr lang="es-CL" dirty="0">
              <a:solidFill>
                <a:srgbClr val="FFFFFF"/>
              </a:solidFill>
            </a:endParaRPr>
          </a:p>
          <a:p>
            <a:pPr algn="r"/>
            <a:r>
              <a:rPr lang="es-CL" dirty="0">
                <a:solidFill>
                  <a:srgbClr val="FFFFFF"/>
                </a:solidFill>
              </a:rPr>
              <a:t>14 de septiembre de 2021</a:t>
            </a:r>
          </a:p>
        </p:txBody>
      </p:sp>
    </p:spTree>
    <p:extLst>
      <p:ext uri="{BB962C8B-B14F-4D97-AF65-F5344CB8AC3E}">
        <p14:creationId xmlns:p14="http://schemas.microsoft.com/office/powerpoint/2010/main" val="225561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1C2F78B-DEE8-4195-A196-DFC51BDAD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1D79D08-4BE8-4799-BE09-5078DFEE2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5D65A1-16CB-407F-993F-2A6D59BCC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B20E7A4-EC2C-47C8-BE55-65771E3F2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CF23DDA-0D09-4FE5-AE88-EBBE5E024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885325" cy="6858000"/>
          </a:xfrm>
          <a:custGeom>
            <a:avLst/>
            <a:gdLst>
              <a:gd name="connsiteX0" fmla="*/ 4456883 w 6885325"/>
              <a:gd name="connsiteY0" fmla="*/ 6858000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1545581 h 6858000"/>
              <a:gd name="connsiteX5" fmla="*/ 6885324 w 6885325"/>
              <a:gd name="connsiteY5" fmla="*/ 1545582 h 6858000"/>
              <a:gd name="connsiteX6" fmla="*/ 6885324 w 6885325"/>
              <a:gd name="connsiteY6" fmla="*/ 4070877 h 6858000"/>
              <a:gd name="connsiteX7" fmla="*/ 6885325 w 6885325"/>
              <a:gd name="connsiteY7" fmla="*/ 4070876 h 6858000"/>
              <a:gd name="connsiteX8" fmla="*/ 6885325 w 6885325"/>
              <a:gd name="connsiteY8" fmla="*/ 6857999 h 6858000"/>
              <a:gd name="connsiteX9" fmla="*/ 4456884 w 6885325"/>
              <a:gd name="connsiteY9" fmla="*/ 6857999 h 6858000"/>
              <a:gd name="connsiteX0" fmla="*/ 4456884 w 6885325"/>
              <a:gd name="connsiteY0" fmla="*/ 6857999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1545581 h 6858000"/>
              <a:gd name="connsiteX5" fmla="*/ 6885324 w 6885325"/>
              <a:gd name="connsiteY5" fmla="*/ 1545582 h 6858000"/>
              <a:gd name="connsiteX6" fmla="*/ 6885324 w 6885325"/>
              <a:gd name="connsiteY6" fmla="*/ 4070877 h 6858000"/>
              <a:gd name="connsiteX7" fmla="*/ 6885325 w 6885325"/>
              <a:gd name="connsiteY7" fmla="*/ 4070876 h 6858000"/>
              <a:gd name="connsiteX8" fmla="*/ 6885325 w 6885325"/>
              <a:gd name="connsiteY8" fmla="*/ 6857999 h 6858000"/>
              <a:gd name="connsiteX9" fmla="*/ 4456884 w 6885325"/>
              <a:gd name="connsiteY9" fmla="*/ 6857999 h 6858000"/>
              <a:gd name="connsiteX0" fmla="*/ 6885325 w 6885325"/>
              <a:gd name="connsiteY0" fmla="*/ 6857999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1545581 h 6858000"/>
              <a:gd name="connsiteX5" fmla="*/ 6885324 w 6885325"/>
              <a:gd name="connsiteY5" fmla="*/ 1545582 h 6858000"/>
              <a:gd name="connsiteX6" fmla="*/ 6885324 w 6885325"/>
              <a:gd name="connsiteY6" fmla="*/ 4070877 h 6858000"/>
              <a:gd name="connsiteX7" fmla="*/ 6885325 w 6885325"/>
              <a:gd name="connsiteY7" fmla="*/ 4070876 h 6858000"/>
              <a:gd name="connsiteX8" fmla="*/ 6885325 w 6885325"/>
              <a:gd name="connsiteY8" fmla="*/ 6857999 h 6858000"/>
              <a:gd name="connsiteX0" fmla="*/ 6885325 w 6885325"/>
              <a:gd name="connsiteY0" fmla="*/ 6857999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1545581 h 6858000"/>
              <a:gd name="connsiteX5" fmla="*/ 6885324 w 6885325"/>
              <a:gd name="connsiteY5" fmla="*/ 1545582 h 6858000"/>
              <a:gd name="connsiteX6" fmla="*/ 6885324 w 6885325"/>
              <a:gd name="connsiteY6" fmla="*/ 4070877 h 6858000"/>
              <a:gd name="connsiteX7" fmla="*/ 6885325 w 6885325"/>
              <a:gd name="connsiteY7" fmla="*/ 6857999 h 6858000"/>
              <a:gd name="connsiteX0" fmla="*/ 6885325 w 6885325"/>
              <a:gd name="connsiteY0" fmla="*/ 6857999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1545581 h 6858000"/>
              <a:gd name="connsiteX5" fmla="*/ 6885324 w 6885325"/>
              <a:gd name="connsiteY5" fmla="*/ 1545582 h 6858000"/>
              <a:gd name="connsiteX6" fmla="*/ 6885325 w 6885325"/>
              <a:gd name="connsiteY6" fmla="*/ 6857999 h 6858000"/>
              <a:gd name="connsiteX0" fmla="*/ 6885325 w 6885325"/>
              <a:gd name="connsiteY0" fmla="*/ 6857999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1545581 h 6858000"/>
              <a:gd name="connsiteX5" fmla="*/ 6885325 w 6885325"/>
              <a:gd name="connsiteY5" fmla="*/ 6857999 h 6858000"/>
              <a:gd name="connsiteX0" fmla="*/ 6885325 w 6885325"/>
              <a:gd name="connsiteY0" fmla="*/ 6857999 h 6858000"/>
              <a:gd name="connsiteX1" fmla="*/ 0 w 6885325"/>
              <a:gd name="connsiteY1" fmla="*/ 6858000 h 6858000"/>
              <a:gd name="connsiteX2" fmla="*/ 6010592 w 6885325"/>
              <a:gd name="connsiteY2" fmla="*/ 0 h 6858000"/>
              <a:gd name="connsiteX3" fmla="*/ 6885325 w 6885325"/>
              <a:gd name="connsiteY3" fmla="*/ 0 h 6858000"/>
              <a:gd name="connsiteX4" fmla="*/ 6885325 w 6885325"/>
              <a:gd name="connsiteY4" fmla="*/ 68579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5325" h="6858000">
                <a:moveTo>
                  <a:pt x="6885325" y="6857999"/>
                </a:moveTo>
                <a:lnTo>
                  <a:pt x="0" y="6858000"/>
                </a:lnTo>
                <a:lnTo>
                  <a:pt x="6010592" y="0"/>
                </a:lnTo>
                <a:lnTo>
                  <a:pt x="6885325" y="0"/>
                </a:lnTo>
                <a:lnTo>
                  <a:pt x="6885325" y="6857999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F9DB107-5711-E340-9F90-8653E545C716}"/>
              </a:ext>
            </a:extLst>
          </p:cNvPr>
          <p:cNvSpPr/>
          <p:nvPr/>
        </p:nvSpPr>
        <p:spPr>
          <a:xfrm>
            <a:off x="5923105" y="610984"/>
            <a:ext cx="5595452" cy="51218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r">
              <a:lnSpc>
                <a:spcPct val="110000"/>
              </a:lnSpc>
              <a:spcAft>
                <a:spcPts val="600"/>
              </a:spcAft>
            </a:pPr>
            <a:br>
              <a:rPr lang="es-ES_tradnl" sz="1600" dirty="0">
                <a:effectLst/>
              </a:rPr>
            </a:br>
            <a:endParaRPr lang="es-ES_tradnl" sz="1600" dirty="0">
              <a:effectLst/>
            </a:endParaRPr>
          </a:p>
          <a:p>
            <a:pPr marL="285750" indent="-285750" algn="r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600" dirty="0">
                <a:effectLst/>
              </a:rPr>
              <a:t>Sistemas venían con un dinamismo intenso de cambios:</a:t>
            </a:r>
          </a:p>
          <a:p>
            <a:pPr marL="742950" lvl="1" indent="-285750" algn="r">
              <a:lnSpc>
                <a:spcPct val="11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_tradnl" sz="1600" dirty="0">
                <a:effectLst/>
              </a:rPr>
              <a:t>De masificación</a:t>
            </a:r>
          </a:p>
          <a:p>
            <a:pPr marL="742950" lvl="1" indent="-285750" algn="r">
              <a:lnSpc>
                <a:spcPct val="11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_tradnl" sz="1600" dirty="0"/>
              <a:t>De diferenciación</a:t>
            </a:r>
            <a:endParaRPr lang="es-ES_tradnl" sz="1600" dirty="0">
              <a:effectLst/>
            </a:endParaRPr>
          </a:p>
          <a:p>
            <a:pPr marL="742950" lvl="1" indent="-285750" algn="r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_tradnl" sz="1600" dirty="0">
              <a:effectLst/>
            </a:endParaRPr>
          </a:p>
          <a:p>
            <a:pPr marL="285750" indent="-285750" algn="r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600" dirty="0">
                <a:effectLst/>
              </a:rPr>
              <a:t>Sistemas nacionales se volvían cada vez más complejos, heterogéneos y diversos</a:t>
            </a:r>
          </a:p>
          <a:p>
            <a:pPr algn="r">
              <a:lnSpc>
                <a:spcPct val="110000"/>
              </a:lnSpc>
              <a:spcAft>
                <a:spcPts val="600"/>
              </a:spcAft>
            </a:pPr>
            <a:r>
              <a:rPr lang="es-ES_tradnl" sz="1600" dirty="0">
                <a:effectLst/>
              </a:rPr>
              <a:t> </a:t>
            </a:r>
          </a:p>
          <a:p>
            <a:pPr marL="285750" indent="-285750" algn="r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600" dirty="0">
                <a:effectLst/>
              </a:rPr>
              <a:t>Escasa visión estratégica respecto de su desarrollo</a:t>
            </a:r>
          </a:p>
          <a:p>
            <a:pPr algn="r">
              <a:lnSpc>
                <a:spcPct val="110000"/>
              </a:lnSpc>
              <a:spcAft>
                <a:spcPts val="600"/>
              </a:spcAft>
            </a:pPr>
            <a:endParaRPr lang="es-ES_tradnl" sz="1600" dirty="0">
              <a:effectLst/>
            </a:endParaRPr>
          </a:p>
          <a:p>
            <a:pPr marL="285750" indent="-285750" algn="r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600" dirty="0">
                <a:effectLst/>
              </a:rPr>
              <a:t>Dificultad de dar sustentabilidad financiera a objetivos de:</a:t>
            </a:r>
          </a:p>
          <a:p>
            <a:pPr marL="742950" lvl="1" indent="-285750" algn="r">
              <a:lnSpc>
                <a:spcPct val="11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_tradnl" sz="1600" dirty="0">
                <a:effectLst/>
              </a:rPr>
              <a:t>Acceso equitativo</a:t>
            </a:r>
          </a:p>
          <a:p>
            <a:pPr marL="742950" lvl="1" indent="-285750" algn="r">
              <a:lnSpc>
                <a:spcPct val="11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_tradnl" sz="1600" dirty="0">
                <a:effectLst/>
              </a:rPr>
              <a:t>Calidad de programas docentes en niveles CINE-2011 del 5 al 8</a:t>
            </a:r>
          </a:p>
          <a:p>
            <a:pPr marL="742950" lvl="1" indent="-285750" algn="r">
              <a:lnSpc>
                <a:spcPct val="11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_tradnl" sz="1600" dirty="0">
                <a:effectLst/>
              </a:rPr>
              <a:t>Pertinencia de actividades de investigación y relación con el medio 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766FD2F-248A-4AA1-8078-E26D6E69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4A367783-1B25-274C-A796-8BEE8313A2BF}"/>
              </a:ext>
            </a:extLst>
          </p:cNvPr>
          <p:cNvSpPr/>
          <p:nvPr/>
        </p:nvSpPr>
        <p:spPr>
          <a:xfrm>
            <a:off x="243016" y="11292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s-CL" dirty="0">
                <a:effectLst/>
                <a:latin typeface="Helvetica Neue" panose="02000503000000020004" pitchFamily="2" charset="0"/>
              </a:rPr>
              <a:t>Hablar del futuro de la ES se ha vuelto más difícil que antes, donde tantos presagios, anticipaciones y escenarios futuros igual fallaron. ¿Por qué?</a:t>
            </a:r>
            <a:endParaRPr lang="es-CL"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48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  <a:lumOff val="50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1D29760-A725-DC48-9C6B-2B2CA0818C32}"/>
              </a:ext>
            </a:extLst>
          </p:cNvPr>
          <p:cNvSpPr/>
          <p:nvPr/>
        </p:nvSpPr>
        <p:spPr>
          <a:xfrm>
            <a:off x="854675" y="1011354"/>
            <a:ext cx="99636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</a:br>
            <a:endParaRPr lang="es-CL" dirty="0">
              <a:solidFill>
                <a:schemeClr val="bg1"/>
              </a:solidFill>
              <a:effectLst/>
              <a:latin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Pandemia del COVID-19: fuerza un cambio de la docencia y crea un régimen virtual de emergencia , además de alterar todos los aspectos de la vida de las ÍES, sus profesores, estudiantes, personal directivo, profesional y técnico: </a:t>
            </a:r>
          </a:p>
          <a:p>
            <a:endParaRPr lang="es-CL" dirty="0">
              <a:solidFill>
                <a:schemeClr val="bg1"/>
              </a:solidFill>
              <a:effectLst/>
              <a:latin typeface="Helvetica Neue" panose="02000503000000020004" pitchFamily="2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Múltiples preguntas sobre experiencia formativa de estudiantes 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Múltiples preguntas sobre rol formativo de los profesores </a:t>
            </a:r>
          </a:p>
          <a:p>
            <a:pPr lvl="1"/>
            <a:endParaRPr lang="es-CL" dirty="0">
              <a:solidFill>
                <a:schemeClr val="bg1"/>
              </a:solidFill>
              <a:effectLst/>
              <a:latin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Surgen nuevas y más variadas demandas sobre el impacto de la investigación académica y preguntas sobre su utilidad y respecto de su financiamiento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>
              <a:solidFill>
                <a:schemeClr val="bg1"/>
              </a:solidFill>
              <a:effectLst/>
              <a:latin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En general, el entorno evaluativo y de rendición  de cuentas en que se desenvuelven las ÍES se torna más exigente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>
              <a:solidFill>
                <a:schemeClr val="bg1"/>
              </a:solidFill>
              <a:effectLst/>
              <a:latin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Y el medio ambiente intelectual y cultural se ve invadido por preguntas radicales, pesimismo de época, tópicos de crisis, incertidumbres tecnológicas, ingobernabilidad, desigualdades, rabias y protestas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364FD45-E6ED-8C48-AD06-9BD52CDBF66C}"/>
              </a:ext>
            </a:extLst>
          </p:cNvPr>
          <p:cNvSpPr/>
          <p:nvPr/>
        </p:nvSpPr>
        <p:spPr>
          <a:xfrm>
            <a:off x="5836508" y="10501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CL" sz="2000" dirty="0">
                <a:effectLst/>
                <a:latin typeface="Helvetica Neue" panose="02000503000000020004" pitchFamily="2" charset="0"/>
              </a:rPr>
              <a:t>A todo esto, se agregan ahora nuevas circunstancias  sobrevivientes:</a:t>
            </a:r>
          </a:p>
        </p:txBody>
      </p:sp>
    </p:spTree>
    <p:extLst>
      <p:ext uri="{BB962C8B-B14F-4D97-AF65-F5344CB8AC3E}">
        <p14:creationId xmlns:p14="http://schemas.microsoft.com/office/powerpoint/2010/main" val="243489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50000"/>
              </a:schemeClr>
            </a:gs>
            <a:gs pos="50000">
              <a:schemeClr val="accent2">
                <a:lumMod val="20000"/>
                <a:lumOff val="80000"/>
              </a:schemeClr>
            </a:gs>
            <a:gs pos="100000">
              <a:schemeClr val="accent6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2B38A49-AC92-3C4C-B798-B63C2ABB054F}"/>
              </a:ext>
            </a:extLst>
          </p:cNvPr>
          <p:cNvSpPr/>
          <p:nvPr/>
        </p:nvSpPr>
        <p:spPr>
          <a:xfrm>
            <a:off x="4110680" y="2098750"/>
            <a:ext cx="722046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Ciertamente, sobre las tecnologías de base de la docencia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>
              <a:solidFill>
                <a:schemeClr val="bg1"/>
              </a:solidFill>
              <a:effectLst/>
              <a:latin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Pero, además: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>
              <a:solidFill>
                <a:schemeClr val="bg1"/>
              </a:solidFill>
              <a:effectLst/>
              <a:latin typeface="Helvetica Neue" panose="02000503000000020004" pitchFamily="2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Ideales formativos: general/especializado; académico/técnico; STEM/humanidades; 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Prioridades curriculares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Competencias siglo 21 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Retención y abandono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Duración carreras y arreglos de jornadas 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Capacitación de profesores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Modalidades de evaluación y certificación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>
              <a:solidFill>
                <a:schemeClr val="bg1"/>
              </a:solidFill>
              <a:effectLst/>
              <a:latin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Las nuevas demandas del posgrado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4AD3B27-052B-BB45-9607-D6BA8DFEF1C9}"/>
              </a:ext>
            </a:extLst>
          </p:cNvPr>
          <p:cNvSpPr/>
          <p:nvPr/>
        </p:nvSpPr>
        <p:spPr>
          <a:xfrm>
            <a:off x="267729" y="513305"/>
            <a:ext cx="44401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dirty="0">
                <a:effectLst/>
                <a:latin typeface="Helvetica Neue" panose="02000503000000020004" pitchFamily="2" charset="0"/>
              </a:rPr>
              <a:t>En el plano de la docencia de pregrado y posgrado se abren nuevas conversaciones:</a:t>
            </a:r>
          </a:p>
        </p:txBody>
      </p:sp>
    </p:spTree>
    <p:extLst>
      <p:ext uri="{BB962C8B-B14F-4D97-AF65-F5344CB8AC3E}">
        <p14:creationId xmlns:p14="http://schemas.microsoft.com/office/powerpoint/2010/main" val="87808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50000"/>
              </a:schemeClr>
            </a:gs>
            <a:gs pos="46000">
              <a:schemeClr val="accent5">
                <a:lumMod val="40000"/>
                <a:lumOff val="60000"/>
              </a:schemeClr>
            </a:gs>
            <a:gs pos="100000">
              <a:schemeClr val="accent6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B7FFF06D-39D6-724B-98AE-D6967D55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85748"/>
              </p:ext>
            </p:extLst>
          </p:nvPr>
        </p:nvGraphicFramePr>
        <p:xfrm>
          <a:off x="3329460" y="2214833"/>
          <a:ext cx="81280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9292946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52766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Incrementales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Disruptivas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48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Docencia híbrida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pPr algn="ctr"/>
                      <a:r>
                        <a:rPr lang="es-CL" dirty="0"/>
                        <a:t>Oferta global 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97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Criterios y estándares </a:t>
                      </a:r>
                    </a:p>
                    <a:p>
                      <a:pPr algn="ctr"/>
                      <a:r>
                        <a:rPr lang="es-CL" dirty="0"/>
                        <a:t>de aseguramiento de la calidad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pPr algn="ctr"/>
                      <a:r>
                        <a:rPr lang="es-CL" dirty="0"/>
                        <a:t> Nacionalización del sector privado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9365956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AE393C1-99C5-F840-8EDD-2CC8A425631D}"/>
              </a:ext>
            </a:extLst>
          </p:cNvPr>
          <p:cNvSpPr txBox="1"/>
          <p:nvPr/>
        </p:nvSpPr>
        <p:spPr>
          <a:xfrm>
            <a:off x="1456640" y="3244334"/>
            <a:ext cx="1872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Instituciones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3915AF2-105C-F949-B882-150F4711C479}"/>
              </a:ext>
            </a:extLst>
          </p:cNvPr>
          <p:cNvSpPr txBox="1"/>
          <p:nvPr/>
        </p:nvSpPr>
        <p:spPr>
          <a:xfrm>
            <a:off x="2004995" y="4643167"/>
            <a:ext cx="132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Sistemas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93325B5-0194-D844-965C-8E54D66B5505}"/>
              </a:ext>
            </a:extLst>
          </p:cNvPr>
          <p:cNvSpPr txBox="1"/>
          <p:nvPr/>
        </p:nvSpPr>
        <p:spPr>
          <a:xfrm>
            <a:off x="6450227" y="392140"/>
            <a:ext cx="52477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L" sz="2800" dirty="0"/>
              <a:t>Escenarios futuros según nivel e </a:t>
            </a:r>
          </a:p>
          <a:p>
            <a:pPr algn="r"/>
            <a:r>
              <a:rPr lang="es-CL" sz="2800" dirty="0"/>
              <a:t>intensidad de las innovaciones</a:t>
            </a:r>
          </a:p>
        </p:txBody>
      </p:sp>
    </p:spTree>
    <p:extLst>
      <p:ext uri="{BB962C8B-B14F-4D97-AF65-F5344CB8AC3E}">
        <p14:creationId xmlns:p14="http://schemas.microsoft.com/office/powerpoint/2010/main" val="3842925680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Regatta Yellow">
      <a:dk1>
        <a:sysClr val="windowText" lastClr="000000"/>
      </a:dk1>
      <a:lt1>
        <a:sysClr val="window" lastClr="FFFFFF"/>
      </a:lt1>
      <a:dk2>
        <a:srgbClr val="181C30"/>
      </a:dk2>
      <a:lt2>
        <a:srgbClr val="C8E1F4"/>
      </a:lt2>
      <a:accent1>
        <a:srgbClr val="217ED3"/>
      </a:accent1>
      <a:accent2>
        <a:srgbClr val="B92525"/>
      </a:accent2>
      <a:accent3>
        <a:srgbClr val="18558C"/>
      </a:accent3>
      <a:accent4>
        <a:srgbClr val="1D8B35"/>
      </a:accent4>
      <a:accent5>
        <a:srgbClr val="EA75AA"/>
      </a:accent5>
      <a:accent6>
        <a:srgbClr val="F5A700"/>
      </a:accent6>
      <a:hlink>
        <a:srgbClr val="DB0000"/>
      </a:hlink>
      <a:folHlink>
        <a:srgbClr val="066BB6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365</Words>
  <Application>Microsoft Macintosh PowerPoint</Application>
  <PresentationFormat>Panorámica</PresentationFormat>
  <Paragraphs>60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Courier New</vt:lpstr>
      <vt:lpstr>Helvetica Neue</vt:lpstr>
      <vt:lpstr>Walbaum Display</vt:lpstr>
      <vt:lpstr>Wingdings</vt:lpstr>
      <vt:lpstr>RegattaVTI</vt:lpstr>
      <vt:lpstr>Pensando el futuro de la educación superior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Pensando el futuro de la educación superior</dc:title>
  <dc:creator>jose brunner</dc:creator>
  <cp:lastModifiedBy>jose brunner</cp:lastModifiedBy>
  <cp:revision>3</cp:revision>
  <dcterms:created xsi:type="dcterms:W3CDTF">2021-09-13T16:26:35Z</dcterms:created>
  <dcterms:modified xsi:type="dcterms:W3CDTF">2021-09-13T17:47:36Z</dcterms:modified>
</cp:coreProperties>
</file>